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Tex Gyre Bonum Bold" panose="020B0604020202020204" charset="0"/>
      <p:regular r:id="rId12"/>
    </p:embeddedFont>
    <p:embeddedFont>
      <p:font typeface="Tex Gyre Bon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5" d="100"/>
          <a:sy n="35" d="100"/>
        </p:scale>
        <p:origin x="322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10-Jul-25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F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80252" y="588487"/>
            <a:ext cx="13142189" cy="8365014"/>
            <a:chOff x="0" y="0"/>
            <a:chExt cx="2036069" cy="12494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36069" cy="1249412"/>
            </a:xfrm>
            <a:custGeom>
              <a:avLst/>
              <a:gdLst/>
              <a:ahLst/>
              <a:cxnLst/>
              <a:rect l="l" t="t" r="r" b="b"/>
              <a:pathLst>
                <a:path w="2036069" h="1249412">
                  <a:moveTo>
                    <a:pt x="20618" y="0"/>
                  </a:moveTo>
                  <a:lnTo>
                    <a:pt x="2015451" y="0"/>
                  </a:lnTo>
                  <a:cubicBezTo>
                    <a:pt x="2026838" y="0"/>
                    <a:pt x="2036069" y="9231"/>
                    <a:pt x="2036069" y="20618"/>
                  </a:cubicBezTo>
                  <a:lnTo>
                    <a:pt x="2036069" y="1228794"/>
                  </a:lnTo>
                  <a:cubicBezTo>
                    <a:pt x="2036069" y="1240181"/>
                    <a:pt x="2026838" y="1249412"/>
                    <a:pt x="2015451" y="1249412"/>
                  </a:cubicBezTo>
                  <a:lnTo>
                    <a:pt x="20618" y="1249412"/>
                  </a:lnTo>
                  <a:cubicBezTo>
                    <a:pt x="9231" y="1249412"/>
                    <a:pt x="0" y="1240181"/>
                    <a:pt x="0" y="1228794"/>
                  </a:cubicBezTo>
                  <a:lnTo>
                    <a:pt x="0" y="20618"/>
                  </a:lnTo>
                  <a:cubicBezTo>
                    <a:pt x="0" y="9231"/>
                    <a:pt x="9231" y="0"/>
                    <a:pt x="20618" y="0"/>
                  </a:cubicBezTo>
                  <a:close/>
                </a:path>
              </a:pathLst>
            </a:custGeom>
            <a:blipFill>
              <a:blip r:embed="rId2"/>
              <a:stretch>
                <a:fillRect t="-4184" b="-418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588487"/>
            <a:ext cx="2124297" cy="626030"/>
            <a:chOff x="0" y="0"/>
            <a:chExt cx="2832397" cy="834707"/>
          </a:xfrm>
        </p:grpSpPr>
        <p:sp>
          <p:nvSpPr>
            <p:cNvPr id="5" name="TextBox 5"/>
            <p:cNvSpPr txBox="1"/>
            <p:nvPr/>
          </p:nvSpPr>
          <p:spPr>
            <a:xfrm>
              <a:off x="872716" y="38100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6" name="Freeform 6"/>
            <p:cNvSpPr/>
            <p:nvPr/>
          </p:nvSpPr>
          <p:spPr>
            <a:xfrm flipH="1" flipV="1">
              <a:off x="0" y="107841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7" name="TextBox 7"/>
          <p:cNvSpPr txBox="1"/>
          <p:nvPr/>
        </p:nvSpPr>
        <p:spPr>
          <a:xfrm>
            <a:off x="853041" y="5524500"/>
            <a:ext cx="10665536" cy="3089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79"/>
              </a:lnSpc>
            </a:pPr>
            <a:r>
              <a:rPr lang="en-US" sz="12399" spc="-123" dirty="0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Oper</a:t>
            </a:r>
            <a:r>
              <a:rPr lang="en-US" sz="12399" spc="-123" dirty="0">
                <a:solidFill>
                  <a:schemeClr val="bg1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ations</a:t>
            </a:r>
          </a:p>
          <a:p>
            <a:pPr algn="l">
              <a:lnSpc>
                <a:spcPts val="11779"/>
              </a:lnSpc>
            </a:pPr>
            <a:r>
              <a:rPr lang="en-US" sz="12399" spc="-123" dirty="0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Strat</a:t>
            </a:r>
            <a:r>
              <a:rPr lang="en-US" sz="12399" spc="-123" dirty="0">
                <a:solidFill>
                  <a:schemeClr val="bg1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egy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70948" y="9200515"/>
            <a:ext cx="4951493" cy="362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59"/>
              </a:lnSpc>
            </a:pPr>
            <a:r>
              <a:rPr lang="en-US" sz="2199" dirty="0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Date of Presentation: July 10, 2025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05000" y="4762500"/>
            <a:ext cx="6199733" cy="83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 b="1" dirty="0" err="1">
                <a:solidFill>
                  <a:srgbClr val="450A4A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MedLab</a:t>
            </a:r>
            <a:r>
              <a:rPr lang="en-US" sz="4800" b="1" dirty="0">
                <a:solidFill>
                  <a:srgbClr val="450A4A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Diagnostic</a:t>
            </a:r>
            <a:r>
              <a:rPr lang="en-US" sz="4800" b="1" dirty="0">
                <a:solidFill>
                  <a:srgbClr val="450A4A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F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5559" y="588487"/>
            <a:ext cx="7649009" cy="9102383"/>
            <a:chOff x="0" y="0"/>
            <a:chExt cx="1339256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39256" cy="1593725"/>
            </a:xfrm>
            <a:custGeom>
              <a:avLst/>
              <a:gdLst/>
              <a:ahLst/>
              <a:cxnLst/>
              <a:rect l="l" t="t" r="r" b="b"/>
              <a:pathLst>
                <a:path w="1339256" h="1593725">
                  <a:moveTo>
                    <a:pt x="35425" y="0"/>
                  </a:moveTo>
                  <a:lnTo>
                    <a:pt x="1303831" y="0"/>
                  </a:lnTo>
                  <a:cubicBezTo>
                    <a:pt x="1323395" y="0"/>
                    <a:pt x="1339256" y="15860"/>
                    <a:pt x="1339256" y="35425"/>
                  </a:cubicBezTo>
                  <a:lnTo>
                    <a:pt x="1339256" y="1558300"/>
                  </a:lnTo>
                  <a:cubicBezTo>
                    <a:pt x="1339256" y="1577865"/>
                    <a:pt x="1323395" y="1593725"/>
                    <a:pt x="1303831" y="1593725"/>
                  </a:cubicBezTo>
                  <a:lnTo>
                    <a:pt x="35425" y="1593725"/>
                  </a:lnTo>
                  <a:cubicBezTo>
                    <a:pt x="15860" y="1593725"/>
                    <a:pt x="0" y="1577865"/>
                    <a:pt x="0" y="1558300"/>
                  </a:cubicBezTo>
                  <a:lnTo>
                    <a:pt x="0" y="35425"/>
                  </a:lnTo>
                  <a:cubicBezTo>
                    <a:pt x="0" y="15860"/>
                    <a:pt x="15860" y="0"/>
                    <a:pt x="35425" y="0"/>
                  </a:cubicBezTo>
                  <a:close/>
                </a:path>
              </a:pathLst>
            </a:custGeom>
            <a:blipFill>
              <a:blip r:embed="rId2"/>
              <a:stretch>
                <a:fillRect l="-39250" r="-3925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131552" y="8000618"/>
            <a:ext cx="6517023" cy="1194290"/>
            <a:chOff x="0" y="0"/>
            <a:chExt cx="9661105" cy="17704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661105" cy="1770465"/>
            </a:xfrm>
            <a:custGeom>
              <a:avLst/>
              <a:gdLst/>
              <a:ahLst/>
              <a:cxnLst/>
              <a:rect l="l" t="t" r="r" b="b"/>
              <a:pathLst>
                <a:path w="9661105" h="1770465">
                  <a:moveTo>
                    <a:pt x="23759" y="0"/>
                  </a:moveTo>
                  <a:lnTo>
                    <a:pt x="9637346" y="0"/>
                  </a:lnTo>
                  <a:cubicBezTo>
                    <a:pt x="9643647" y="0"/>
                    <a:pt x="9649690" y="2503"/>
                    <a:pt x="9654146" y="6959"/>
                  </a:cubicBezTo>
                  <a:cubicBezTo>
                    <a:pt x="9658602" y="11415"/>
                    <a:pt x="9661105" y="17458"/>
                    <a:pt x="9661105" y="23759"/>
                  </a:cubicBezTo>
                  <a:lnTo>
                    <a:pt x="9661105" y="1746706"/>
                  </a:lnTo>
                  <a:cubicBezTo>
                    <a:pt x="9661105" y="1753007"/>
                    <a:pt x="9658602" y="1759050"/>
                    <a:pt x="9654146" y="1763506"/>
                  </a:cubicBezTo>
                  <a:cubicBezTo>
                    <a:pt x="9649690" y="1767962"/>
                    <a:pt x="9643647" y="1770465"/>
                    <a:pt x="9637346" y="1770465"/>
                  </a:cubicBezTo>
                  <a:lnTo>
                    <a:pt x="23759" y="1770465"/>
                  </a:lnTo>
                  <a:cubicBezTo>
                    <a:pt x="17458" y="1770465"/>
                    <a:pt x="11415" y="1767962"/>
                    <a:pt x="6959" y="1763506"/>
                  </a:cubicBezTo>
                  <a:cubicBezTo>
                    <a:pt x="2503" y="1759050"/>
                    <a:pt x="0" y="1753007"/>
                    <a:pt x="0" y="1746706"/>
                  </a:cubicBezTo>
                  <a:lnTo>
                    <a:pt x="0" y="23759"/>
                  </a:lnTo>
                  <a:cubicBezTo>
                    <a:pt x="0" y="17458"/>
                    <a:pt x="2503" y="11415"/>
                    <a:pt x="6959" y="6959"/>
                  </a:cubicBezTo>
                  <a:cubicBezTo>
                    <a:pt x="11415" y="2503"/>
                    <a:pt x="17458" y="0"/>
                    <a:pt x="23759" y="0"/>
                  </a:cubicBezTo>
                  <a:close/>
                </a:path>
              </a:pathLst>
            </a:custGeom>
            <a:solidFill>
              <a:srgbClr val="FFFFFF">
                <a:alpha val="84706"/>
              </a:srgbClr>
            </a:solidFill>
            <a:ln cap="sq">
              <a:noFill/>
              <a:prstDash val="sysDot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661105" cy="1808565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1800" b="1">
                  <a:solidFill>
                    <a:srgbClr val="450A4A">
                      <a:alpha val="84706"/>
                    </a:srgbClr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Project Overview Analysis</a:t>
              </a:r>
              <a:r>
                <a:rPr lang="en-US" sz="1800">
                  <a:solidFill>
                    <a:srgbClr val="450A4A">
                      <a:alpha val="84706"/>
                    </a:srgbClr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: Power BI project analyzes MedLab Diagnostics’ patient testing data.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874955" y="2451531"/>
            <a:ext cx="8578441" cy="6779908"/>
            <a:chOff x="0" y="0"/>
            <a:chExt cx="2429075" cy="191980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29075" cy="1919802"/>
            </a:xfrm>
            <a:custGeom>
              <a:avLst/>
              <a:gdLst/>
              <a:ahLst/>
              <a:cxnLst/>
              <a:rect l="l" t="t" r="r" b="b"/>
              <a:pathLst>
                <a:path w="2429075" h="1919802">
                  <a:moveTo>
                    <a:pt x="18050" y="0"/>
                  </a:moveTo>
                  <a:lnTo>
                    <a:pt x="2411026" y="0"/>
                  </a:lnTo>
                  <a:cubicBezTo>
                    <a:pt x="2415813" y="0"/>
                    <a:pt x="2420404" y="1902"/>
                    <a:pt x="2423788" y="5287"/>
                  </a:cubicBezTo>
                  <a:cubicBezTo>
                    <a:pt x="2427174" y="8672"/>
                    <a:pt x="2429075" y="13263"/>
                    <a:pt x="2429075" y="18050"/>
                  </a:cubicBezTo>
                  <a:lnTo>
                    <a:pt x="2429075" y="1901752"/>
                  </a:lnTo>
                  <a:cubicBezTo>
                    <a:pt x="2429075" y="1906539"/>
                    <a:pt x="2427174" y="1911130"/>
                    <a:pt x="2423788" y="1914515"/>
                  </a:cubicBezTo>
                  <a:cubicBezTo>
                    <a:pt x="2420404" y="1917900"/>
                    <a:pt x="2415813" y="1919802"/>
                    <a:pt x="2411026" y="1919802"/>
                  </a:cubicBezTo>
                  <a:lnTo>
                    <a:pt x="18050" y="1919802"/>
                  </a:lnTo>
                  <a:cubicBezTo>
                    <a:pt x="13263" y="1919802"/>
                    <a:pt x="8672" y="1917900"/>
                    <a:pt x="5287" y="1914515"/>
                  </a:cubicBezTo>
                  <a:cubicBezTo>
                    <a:pt x="1902" y="1911130"/>
                    <a:pt x="0" y="1906539"/>
                    <a:pt x="0" y="1901752"/>
                  </a:cubicBezTo>
                  <a:lnTo>
                    <a:pt x="0" y="18050"/>
                  </a:lnTo>
                  <a:cubicBezTo>
                    <a:pt x="0" y="13263"/>
                    <a:pt x="1902" y="8672"/>
                    <a:pt x="5287" y="5287"/>
                  </a:cubicBezTo>
                  <a:cubicBezTo>
                    <a:pt x="8672" y="1902"/>
                    <a:pt x="13263" y="0"/>
                    <a:pt x="180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29075" cy="1957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874955" y="520256"/>
            <a:ext cx="8578441" cy="1447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spc="-56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Understanding MedLab’s Business?Operations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363128" y="2592261"/>
            <a:ext cx="7602096" cy="627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Focus: Test types, demographics, operations.</a:t>
            </a: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Insights: Test popularity, turnaround, revenue, peak periods, referrals.</a:t>
            </a: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Goal: Data-driven decisions for efficiency and service quality.</a:t>
            </a:r>
          </a:p>
          <a:p>
            <a:pPr algn="l">
              <a:lnSpc>
                <a:spcPts val="3300"/>
              </a:lnSpc>
            </a:pPr>
            <a:endParaRPr lang="en-US" sz="2200" spc="-44">
              <a:solidFill>
                <a:srgbClr val="450A4A"/>
              </a:solidFill>
              <a:latin typeface="Tex Gyre Bonum"/>
              <a:ea typeface="Tex Gyre Bonum"/>
              <a:cs typeface="Tex Gyre Bonum"/>
              <a:sym typeface="Tex Gyre Bonum"/>
            </a:endParaRP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Problem Statement Challenge: MedLab Diagnostics in Kumasi struggles with patient retention and operational inefficiencies.</a:t>
            </a: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Issues: Uneven revenue, imbalanced demand, and underutilized services.</a:t>
            </a: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Impact: Hinders growth and resource use.</a:t>
            </a:r>
          </a:p>
          <a:p>
            <a:pPr algn="l">
              <a:lnSpc>
                <a:spcPts val="3300"/>
              </a:lnSpc>
            </a:pPr>
            <a:r>
              <a:rPr lang="en-US" sz="2200" spc="-44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Solution: Data insights to improve retention, operations, and revenue.</a:t>
            </a:r>
          </a:p>
          <a:p>
            <a:pPr algn="l">
              <a:lnSpc>
                <a:spcPts val="3300"/>
              </a:lnSpc>
            </a:pPr>
            <a:endParaRPr lang="en-US" sz="2200" spc="-44">
              <a:solidFill>
                <a:srgbClr val="450A4A"/>
              </a:solidFill>
              <a:latin typeface="Tex Gyre Bonum"/>
              <a:ea typeface="Tex Gyre Bonum"/>
              <a:cs typeface="Tex Gyre Bonum"/>
              <a:sym typeface="Tex Gyre Bonum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5329099" y="9377855"/>
            <a:ext cx="2124297" cy="626030"/>
            <a:chOff x="0" y="0"/>
            <a:chExt cx="2832397" cy="834707"/>
          </a:xfrm>
        </p:grpSpPr>
        <p:sp>
          <p:nvSpPr>
            <p:cNvPr id="13" name="TextBox 13"/>
            <p:cNvSpPr txBox="1"/>
            <p:nvPr/>
          </p:nvSpPr>
          <p:spPr>
            <a:xfrm>
              <a:off x="872716" y="38100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14" name="Freeform 14"/>
            <p:cNvSpPr/>
            <p:nvPr/>
          </p:nvSpPr>
          <p:spPr>
            <a:xfrm flipH="1" flipV="1">
              <a:off x="0" y="107841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F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16807" y="5940011"/>
            <a:ext cx="5720710" cy="3318289"/>
            <a:chOff x="0" y="0"/>
            <a:chExt cx="1863178" cy="10807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63178" cy="1080733"/>
            </a:xfrm>
            <a:custGeom>
              <a:avLst/>
              <a:gdLst/>
              <a:ahLst/>
              <a:cxnLst/>
              <a:rect l="l" t="t" r="r" b="b"/>
              <a:pathLst>
                <a:path w="1863178" h="1080733">
                  <a:moveTo>
                    <a:pt x="47366" y="0"/>
                  </a:moveTo>
                  <a:lnTo>
                    <a:pt x="1815812" y="0"/>
                  </a:lnTo>
                  <a:cubicBezTo>
                    <a:pt x="1828374" y="0"/>
                    <a:pt x="1840422" y="4990"/>
                    <a:pt x="1849305" y="13873"/>
                  </a:cubicBezTo>
                  <a:cubicBezTo>
                    <a:pt x="1858188" y="22756"/>
                    <a:pt x="1863178" y="34804"/>
                    <a:pt x="1863178" y="47366"/>
                  </a:cubicBezTo>
                  <a:lnTo>
                    <a:pt x="1863178" y="1033367"/>
                  </a:lnTo>
                  <a:cubicBezTo>
                    <a:pt x="1863178" y="1059527"/>
                    <a:pt x="1841971" y="1080733"/>
                    <a:pt x="1815812" y="1080733"/>
                  </a:cubicBezTo>
                  <a:lnTo>
                    <a:pt x="47366" y="1080733"/>
                  </a:lnTo>
                  <a:cubicBezTo>
                    <a:pt x="34804" y="1080733"/>
                    <a:pt x="22756" y="1075743"/>
                    <a:pt x="13873" y="1066860"/>
                  </a:cubicBezTo>
                  <a:cubicBezTo>
                    <a:pt x="4990" y="1057977"/>
                    <a:pt x="0" y="1045930"/>
                    <a:pt x="0" y="1033367"/>
                  </a:cubicBezTo>
                  <a:lnTo>
                    <a:pt x="0" y="47366"/>
                  </a:lnTo>
                  <a:cubicBezTo>
                    <a:pt x="0" y="21206"/>
                    <a:pt x="21206" y="0"/>
                    <a:pt x="4736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63178" cy="11188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2389301" y="1858796"/>
            <a:ext cx="5648216" cy="4300024"/>
          </a:xfrm>
          <a:custGeom>
            <a:avLst/>
            <a:gdLst/>
            <a:ahLst/>
            <a:cxnLst/>
            <a:rect l="l" t="t" r="r" b="b"/>
            <a:pathLst>
              <a:path w="5648216" h="4300024">
                <a:moveTo>
                  <a:pt x="0" y="0"/>
                </a:moveTo>
                <a:lnTo>
                  <a:pt x="5648216" y="0"/>
                </a:lnTo>
                <a:lnTo>
                  <a:pt x="5648216" y="4300024"/>
                </a:lnTo>
                <a:lnTo>
                  <a:pt x="0" y="4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5825178" y="6012518"/>
            <a:ext cx="5648216" cy="3416152"/>
            <a:chOff x="0" y="0"/>
            <a:chExt cx="1839567" cy="11126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39567" cy="1112606"/>
            </a:xfrm>
            <a:custGeom>
              <a:avLst/>
              <a:gdLst/>
              <a:ahLst/>
              <a:cxnLst/>
              <a:rect l="l" t="t" r="r" b="b"/>
              <a:pathLst>
                <a:path w="1839567" h="1112606">
                  <a:moveTo>
                    <a:pt x="47974" y="0"/>
                  </a:moveTo>
                  <a:lnTo>
                    <a:pt x="1791593" y="0"/>
                  </a:lnTo>
                  <a:cubicBezTo>
                    <a:pt x="1804317" y="0"/>
                    <a:pt x="1816519" y="5054"/>
                    <a:pt x="1825516" y="14051"/>
                  </a:cubicBezTo>
                  <a:cubicBezTo>
                    <a:pt x="1834513" y="23048"/>
                    <a:pt x="1839567" y="35250"/>
                    <a:pt x="1839567" y="47974"/>
                  </a:cubicBezTo>
                  <a:lnTo>
                    <a:pt x="1839567" y="1064632"/>
                  </a:lnTo>
                  <a:cubicBezTo>
                    <a:pt x="1839567" y="1077356"/>
                    <a:pt x="1834513" y="1089558"/>
                    <a:pt x="1825516" y="1098555"/>
                  </a:cubicBezTo>
                  <a:cubicBezTo>
                    <a:pt x="1816519" y="1107552"/>
                    <a:pt x="1804317" y="1112606"/>
                    <a:pt x="1791593" y="1112606"/>
                  </a:cubicBezTo>
                  <a:lnTo>
                    <a:pt x="47974" y="1112606"/>
                  </a:lnTo>
                  <a:cubicBezTo>
                    <a:pt x="35250" y="1112606"/>
                    <a:pt x="23048" y="1107552"/>
                    <a:pt x="14051" y="1098555"/>
                  </a:cubicBezTo>
                  <a:cubicBezTo>
                    <a:pt x="5054" y="1089558"/>
                    <a:pt x="0" y="1077356"/>
                    <a:pt x="0" y="1064632"/>
                  </a:cubicBezTo>
                  <a:lnTo>
                    <a:pt x="0" y="47974"/>
                  </a:lnTo>
                  <a:cubicBezTo>
                    <a:pt x="0" y="35250"/>
                    <a:pt x="5054" y="23048"/>
                    <a:pt x="14051" y="14051"/>
                  </a:cubicBezTo>
                  <a:cubicBezTo>
                    <a:pt x="23048" y="5054"/>
                    <a:pt x="35250" y="0"/>
                    <a:pt x="4797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39567" cy="11507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0483" y="6085025"/>
            <a:ext cx="4902733" cy="3343645"/>
            <a:chOff x="0" y="0"/>
            <a:chExt cx="1596771" cy="10889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96771" cy="1088992"/>
            </a:xfrm>
            <a:custGeom>
              <a:avLst/>
              <a:gdLst/>
              <a:ahLst/>
              <a:cxnLst/>
              <a:rect l="l" t="t" r="r" b="b"/>
              <a:pathLst>
                <a:path w="1596771" h="1088992">
                  <a:moveTo>
                    <a:pt x="55269" y="0"/>
                  </a:moveTo>
                  <a:lnTo>
                    <a:pt x="1541502" y="0"/>
                  </a:lnTo>
                  <a:cubicBezTo>
                    <a:pt x="1572026" y="0"/>
                    <a:pt x="1596771" y="24745"/>
                    <a:pt x="1596771" y="55269"/>
                  </a:cubicBezTo>
                  <a:lnTo>
                    <a:pt x="1596771" y="1033723"/>
                  </a:lnTo>
                  <a:cubicBezTo>
                    <a:pt x="1596771" y="1064247"/>
                    <a:pt x="1572026" y="1088992"/>
                    <a:pt x="1541502" y="1088992"/>
                  </a:cubicBezTo>
                  <a:lnTo>
                    <a:pt x="55269" y="1088992"/>
                  </a:lnTo>
                  <a:cubicBezTo>
                    <a:pt x="24745" y="1088992"/>
                    <a:pt x="0" y="1064247"/>
                    <a:pt x="0" y="1033723"/>
                  </a:cubicBezTo>
                  <a:lnTo>
                    <a:pt x="0" y="55269"/>
                  </a:lnTo>
                  <a:cubicBezTo>
                    <a:pt x="0" y="24745"/>
                    <a:pt x="24745" y="0"/>
                    <a:pt x="552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96771" cy="11270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5825178" y="1931666"/>
            <a:ext cx="5648216" cy="4300024"/>
          </a:xfrm>
          <a:custGeom>
            <a:avLst/>
            <a:gdLst/>
            <a:ahLst/>
            <a:cxnLst/>
            <a:rect l="l" t="t" r="r" b="b"/>
            <a:pathLst>
              <a:path w="5648216" h="4300024">
                <a:moveTo>
                  <a:pt x="0" y="0"/>
                </a:moveTo>
                <a:lnTo>
                  <a:pt x="5648216" y="0"/>
                </a:lnTo>
                <a:lnTo>
                  <a:pt x="5648216" y="4300024"/>
                </a:lnTo>
                <a:lnTo>
                  <a:pt x="0" y="4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16" b="-1416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57200" y="1858796"/>
            <a:ext cx="4524565" cy="5291619"/>
          </a:xfrm>
          <a:custGeom>
            <a:avLst/>
            <a:gdLst/>
            <a:ahLst/>
            <a:cxnLst/>
            <a:rect l="l" t="t" r="r" b="b"/>
            <a:pathLst>
              <a:path w="4300689" h="5291619">
                <a:moveTo>
                  <a:pt x="0" y="0"/>
                </a:moveTo>
                <a:lnTo>
                  <a:pt x="4300688" y="0"/>
                </a:lnTo>
                <a:lnTo>
                  <a:pt x="4300688" y="5291619"/>
                </a:lnTo>
                <a:lnTo>
                  <a:pt x="0" y="52916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13" b="-5326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652831" y="0"/>
            <a:ext cx="10726763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spc="-72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Key Insights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2690204" y="6588298"/>
            <a:ext cx="4973914" cy="2021716"/>
            <a:chOff x="0" y="0"/>
            <a:chExt cx="6631886" cy="269562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19050"/>
              <a:ext cx="6631886" cy="4172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86"/>
                </a:lnSpc>
              </a:pPr>
              <a:r>
                <a:rPr lang="en-US" sz="1912" b="1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Average Results Time by Test Type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11926"/>
              <a:ext cx="6631886" cy="2083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347"/>
                </a:lnSpc>
              </a:pPr>
              <a:r>
                <a:rPr lang="en-US" sz="1564" b="1" spc="-15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COVID-19 PCR</a:t>
              </a:r>
              <a:r>
                <a:rPr lang="en-US" sz="1564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 had the highest ave</a:t>
              </a:r>
              <a:r>
                <a:rPr lang="en-US" sz="1564" u="none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rage result time among all test types.</a:t>
              </a:r>
            </a:p>
            <a:p>
              <a:pPr marL="0" lvl="0" indent="0" algn="l">
                <a:lnSpc>
                  <a:spcPts val="2608"/>
                </a:lnSpc>
              </a:pPr>
              <a:r>
                <a:rPr lang="en-US" sz="1738" u="none" spc="-17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PSA Test had the shortest average result time, indicating quicker turnaround.</a:t>
              </a:r>
            </a:p>
            <a:p>
              <a:pPr marL="0" lvl="0" indent="0" algn="l">
                <a:lnSpc>
                  <a:spcPts val="2608"/>
                </a:lnSpc>
              </a:pPr>
              <a:endParaRPr lang="en-US" sz="1738" u="none" spc="-17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248054" y="6621293"/>
            <a:ext cx="4973914" cy="1955726"/>
            <a:chOff x="0" y="0"/>
            <a:chExt cx="6631886" cy="2607635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19050"/>
              <a:ext cx="6631886" cy="4172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86"/>
                </a:lnSpc>
              </a:pPr>
              <a:r>
                <a:rPr lang="en-US" sz="1912" b="1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Total Revenue by Year and Month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611926"/>
              <a:ext cx="6631886" cy="1995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347"/>
                </a:lnSpc>
              </a:pPr>
              <a:r>
                <a:rPr lang="en-US" sz="1564" b="1" spc="-15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March </a:t>
              </a:r>
              <a:r>
                <a:rPr lang="en-US" sz="1564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recorded the highest </a:t>
              </a:r>
              <a:r>
                <a:rPr lang="en-US" sz="1564" u="none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revenue, peaking 7k</a:t>
              </a:r>
            </a:p>
            <a:p>
              <a:pPr marL="0" lvl="0" indent="0" algn="l">
                <a:lnSpc>
                  <a:spcPts val="2347"/>
                </a:lnSpc>
              </a:pPr>
              <a:r>
                <a:rPr lang="en-US" sz="1564" b="1" u="none" spc="-15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October </a:t>
              </a:r>
              <a:r>
                <a:rPr lang="en-US" sz="1564" u="none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saw the lowest performance, with revenue barely reaching 1K.</a:t>
              </a:r>
            </a:p>
            <a:p>
              <a:pPr marL="0" lvl="0" indent="0" algn="l">
                <a:lnSpc>
                  <a:spcPts val="2347"/>
                </a:lnSpc>
              </a:pPr>
              <a:endParaRPr lang="en-US" sz="1564" u="none" spc="-15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  <a:p>
              <a:pPr marL="0" lvl="0" indent="0" algn="l">
                <a:lnSpc>
                  <a:spcPts val="2608"/>
                </a:lnSpc>
              </a:pPr>
              <a:endParaRPr lang="en-US" sz="1564" u="none" spc="-15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62649" y="7252073"/>
            <a:ext cx="4300689" cy="1955726"/>
            <a:chOff x="0" y="0"/>
            <a:chExt cx="5734251" cy="2607635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19050"/>
              <a:ext cx="5734251" cy="4172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86"/>
                </a:lnSpc>
              </a:pPr>
              <a:r>
                <a:rPr lang="en-US" sz="1912" b="1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Count of Test Category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611926"/>
              <a:ext cx="5734251" cy="19957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347"/>
                </a:lnSpc>
              </a:pPr>
              <a:r>
                <a:rPr lang="en-US" sz="1564" b="1" spc="-15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Biochemistry </a:t>
              </a:r>
              <a:r>
                <a:rPr lang="en-US" sz="1564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had the highest numbe</a:t>
              </a:r>
              <a:r>
                <a:rPr lang="en-US" sz="1564" u="none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r of tests, totaling 42 out of 149.</a:t>
              </a:r>
            </a:p>
            <a:p>
              <a:pPr marL="0" lvl="0" indent="0" algn="l">
                <a:lnSpc>
                  <a:spcPts val="2347"/>
                </a:lnSpc>
              </a:pPr>
              <a:r>
                <a:rPr lang="en-US" sz="1564" b="1" u="none" spc="-15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Virology and Rapid Tests</a:t>
              </a:r>
              <a:r>
                <a:rPr lang="en-US" sz="1564" u="none" spc="-15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 were the least conducted, with only 1 test each.</a:t>
              </a:r>
            </a:p>
            <a:p>
              <a:pPr marL="0" lvl="0" indent="0" algn="l">
                <a:lnSpc>
                  <a:spcPts val="2608"/>
                </a:lnSpc>
              </a:pPr>
              <a:endParaRPr lang="en-US" sz="1564" u="none" spc="-15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62649" y="234672"/>
            <a:ext cx="2124297" cy="626030"/>
            <a:chOff x="0" y="0"/>
            <a:chExt cx="2832397" cy="834707"/>
          </a:xfrm>
        </p:grpSpPr>
        <p:sp>
          <p:nvSpPr>
            <p:cNvPr id="25" name="TextBox 25"/>
            <p:cNvSpPr txBox="1"/>
            <p:nvPr/>
          </p:nvSpPr>
          <p:spPr>
            <a:xfrm>
              <a:off x="872716" y="38100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26" name="Freeform 26"/>
            <p:cNvSpPr/>
            <p:nvPr/>
          </p:nvSpPr>
          <p:spPr>
            <a:xfrm flipH="1" flipV="1">
              <a:off x="0" y="107841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23209" y="2428669"/>
            <a:ext cx="8299232" cy="7262202"/>
            <a:chOff x="0" y="0"/>
            <a:chExt cx="2352820" cy="20588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52820" cy="2058823"/>
            </a:xfrm>
            <a:custGeom>
              <a:avLst/>
              <a:gdLst/>
              <a:ahLst/>
              <a:cxnLst/>
              <a:rect l="l" t="t" r="r" b="b"/>
              <a:pathLst>
                <a:path w="2352820" h="2058823">
                  <a:moveTo>
                    <a:pt x="18657" y="0"/>
                  </a:moveTo>
                  <a:lnTo>
                    <a:pt x="2334163" y="0"/>
                  </a:lnTo>
                  <a:cubicBezTo>
                    <a:pt x="2339111" y="0"/>
                    <a:pt x="2343856" y="1966"/>
                    <a:pt x="2347355" y="5464"/>
                  </a:cubicBezTo>
                  <a:cubicBezTo>
                    <a:pt x="2350854" y="8963"/>
                    <a:pt x="2352820" y="13709"/>
                    <a:pt x="2352820" y="18657"/>
                  </a:cubicBezTo>
                  <a:lnTo>
                    <a:pt x="2352820" y="2040166"/>
                  </a:lnTo>
                  <a:cubicBezTo>
                    <a:pt x="2352820" y="2045114"/>
                    <a:pt x="2350854" y="2049860"/>
                    <a:pt x="2347355" y="2053359"/>
                  </a:cubicBezTo>
                  <a:cubicBezTo>
                    <a:pt x="2343856" y="2056858"/>
                    <a:pt x="2339111" y="2058823"/>
                    <a:pt x="2334163" y="2058823"/>
                  </a:cubicBezTo>
                  <a:lnTo>
                    <a:pt x="18657" y="2058823"/>
                  </a:lnTo>
                  <a:cubicBezTo>
                    <a:pt x="13709" y="2058823"/>
                    <a:pt x="8963" y="2056858"/>
                    <a:pt x="5464" y="2053359"/>
                  </a:cubicBezTo>
                  <a:cubicBezTo>
                    <a:pt x="1966" y="2049860"/>
                    <a:pt x="0" y="2045114"/>
                    <a:pt x="0" y="2040166"/>
                  </a:cubicBezTo>
                  <a:lnTo>
                    <a:pt x="0" y="18657"/>
                  </a:lnTo>
                  <a:cubicBezTo>
                    <a:pt x="0" y="13709"/>
                    <a:pt x="1966" y="8963"/>
                    <a:pt x="5464" y="5464"/>
                  </a:cubicBezTo>
                  <a:cubicBezTo>
                    <a:pt x="8963" y="1966"/>
                    <a:pt x="13709" y="0"/>
                    <a:pt x="18657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352820" cy="2106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3080"/>
                </a:lnSpc>
              </a:pPr>
              <a:r>
                <a:rPr lang="en-US" sz="2200" b="1">
                  <a:solidFill>
                    <a:srgbClr val="450A4A"/>
                  </a:solidFill>
                  <a:latin typeface="Tex Gyre Bonum Bold"/>
                  <a:ea typeface="Tex Gyre Bonum Bold"/>
                  <a:cs typeface="Tex Gyre Bonum Bold"/>
                  <a:sym typeface="Tex Gyre Bonum Bold"/>
                </a:rPr>
                <a:t>Trends and Patterns: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Revenue peaked in March but declined in April.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155 patients served, with a mix of new and returning patients.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Average result time is 4.44 hours, with more tests processed during off-peak hours.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Biochemistry tests are the most frequent; COVID-19 PCR tests take the longest to process.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Serology tests are the most expensive, while women’s health tests are the least expensive.</a:t>
              </a:r>
            </a:p>
            <a:p>
              <a:pPr algn="just">
                <a:lnSpc>
                  <a:spcPts val="3499"/>
                </a:lnSpc>
              </a:pPr>
              <a:endParaRPr lang="en-US" sz="2499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  <a:p>
              <a:pPr algn="just">
                <a:lnSpc>
                  <a:spcPts val="2520"/>
                </a:lnSpc>
              </a:pPr>
              <a:r>
                <a:rPr lang="en-US" sz="1800" u="sng">
                  <a:solidFill>
                    <a:srgbClr val="450A4A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VIEW DASHBOARD HERE</a:t>
              </a:r>
            </a:p>
            <a:p>
              <a:pPr marL="0" lvl="0" indent="0" algn="just">
                <a:lnSpc>
                  <a:spcPts val="2520"/>
                </a:lnSpc>
                <a:spcBef>
                  <a:spcPct val="0"/>
                </a:spcBef>
              </a:pPr>
              <a:endParaRPr lang="en-US" sz="1800" u="sng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525163" y="2307969"/>
            <a:ext cx="8455623" cy="7503602"/>
          </a:xfrm>
          <a:custGeom>
            <a:avLst/>
            <a:gdLst/>
            <a:ahLst/>
            <a:cxnLst/>
            <a:rect l="l" t="t" r="r" b="b"/>
            <a:pathLst>
              <a:path w="8455623" h="7503602">
                <a:moveTo>
                  <a:pt x="0" y="0"/>
                </a:moveTo>
                <a:lnTo>
                  <a:pt x="8455623" y="0"/>
                </a:lnTo>
                <a:lnTo>
                  <a:pt x="8455623" y="7503601"/>
                </a:lnTo>
                <a:lnTo>
                  <a:pt x="0" y="7503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59" r="-265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46545" y="546834"/>
            <a:ext cx="12194246" cy="848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Medlab Diagnostic Dashboard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48315" y="2651629"/>
            <a:ext cx="2653674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b="1">
                <a:solidFill>
                  <a:srgbClr val="450A4A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Visualization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598144" y="402670"/>
            <a:ext cx="2124297" cy="626030"/>
            <a:chOff x="0" y="0"/>
            <a:chExt cx="2832397" cy="834707"/>
          </a:xfrm>
        </p:grpSpPr>
        <p:sp>
          <p:nvSpPr>
            <p:cNvPr id="9" name="TextBox 9"/>
            <p:cNvSpPr txBox="1"/>
            <p:nvPr/>
          </p:nvSpPr>
          <p:spPr>
            <a:xfrm>
              <a:off x="872716" y="38100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10" name="Freeform 10"/>
            <p:cNvSpPr/>
            <p:nvPr/>
          </p:nvSpPr>
          <p:spPr>
            <a:xfrm flipH="1" flipV="1">
              <a:off x="0" y="107841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F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005644"/>
              </p:ext>
            </p:extLst>
          </p:nvPr>
        </p:nvGraphicFramePr>
        <p:xfrm>
          <a:off x="1220096" y="2400299"/>
          <a:ext cx="14885407" cy="6855834"/>
        </p:xfrm>
        <a:graphic>
          <a:graphicData uri="http://schemas.openxmlformats.org/drawingml/2006/table">
            <a:tbl>
              <a:tblPr/>
              <a:tblGrid>
                <a:gridCol w="14885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96086">
                <a:tc>
                  <a:txBody>
                    <a:bodyPr/>
                    <a:lstStyle/>
                    <a:p>
                      <a:pPr algn="just">
                        <a:lnSpc>
                          <a:spcPts val="2239"/>
                        </a:lnSpc>
                        <a:defRPr/>
                      </a:pPr>
                      <a:endParaRPr lang="en-US" sz="1100" dirty="0"/>
                    </a:p>
                    <a:p>
                      <a:pPr algn="just">
                        <a:lnSpc>
                          <a:spcPts val="2239"/>
                        </a:lnSpc>
                      </a:pPr>
                      <a:endParaRPr lang="en-US" sz="1100" dirty="0"/>
                    </a:p>
                    <a:p>
                      <a:pPr algn="just">
                        <a:lnSpc>
                          <a:spcPts val="3359"/>
                        </a:lnSpc>
                      </a:pPr>
                      <a:r>
                        <a:rPr lang="en-US" sz="2400" dirty="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Increase revenue per patient through peak-hour staffing and targeted test promotion.</a:t>
                      </a: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8096">
                <a:tc>
                  <a:txBody>
                    <a:bodyPr/>
                    <a:lstStyle/>
                    <a:p>
                      <a:pPr algn="just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Use dashboards and patient feedback to enhance operations and service quality.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8096">
                <a:tc>
                  <a:txBody>
                    <a:bodyPr/>
                    <a:lstStyle/>
                    <a:p>
                      <a:pPr algn="just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Re-engage patients with loyalty programs, reminders, and bundled wellness packages.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8096">
                <a:tc>
                  <a:txBody>
                    <a:bodyPr/>
                    <a:lstStyle/>
                    <a:p>
                      <a:pPr algn="just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Improve turnaround for slow tests while maintaining speed in quicker ones.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8096">
                <a:tc>
                  <a:txBody>
                    <a:bodyPr/>
                    <a:lstStyle/>
                    <a:p>
                      <a:pPr algn="just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Focus resources on high-demand tests and evaluate low-volume test costs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7364">
                <a:tc>
                  <a:txBody>
                    <a:bodyPr/>
                    <a:lstStyle/>
                    <a:p>
                      <a:pPr algn="just">
                        <a:lnSpc>
                          <a:spcPts val="3359"/>
                        </a:lnSpc>
                        <a:defRPr/>
                      </a:pPr>
                      <a:r>
                        <a:rPr lang="en-US" sz="2400" dirty="0">
                          <a:solidFill>
                            <a:srgbClr val="450A4A"/>
                          </a:solidFill>
                          <a:latin typeface="Tex Gyre Bonum"/>
                          <a:ea typeface="Tex Gyre Bonum"/>
                          <a:cs typeface="Tex Gyre Bonum"/>
                          <a:sym typeface="Tex Gyre Bonum"/>
                        </a:rPr>
                        <a:t>Focus marketing and operations on Q1 to boost revenue, and analyze the October decline to prevent future drops.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4D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29C97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381000" y="1763740"/>
            <a:ext cx="11157013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9600" b="1" dirty="0">
                <a:solidFill>
                  <a:srgbClr val="450A4A"/>
                </a:solidFill>
                <a:latin typeface="Tex Gyre Bonum Bold"/>
                <a:ea typeface="Tex Gyre Bonum Bold"/>
                <a:cs typeface="Tex Gyre Bonum Bold"/>
                <a:sym typeface="Tex Gyre Bonum Bold"/>
              </a:rPr>
              <a:t>Recommendation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6093780" y="442994"/>
            <a:ext cx="2124297" cy="597455"/>
            <a:chOff x="20704302" y="-11336393"/>
            <a:chExt cx="2832397" cy="796607"/>
          </a:xfrm>
        </p:grpSpPr>
        <p:sp>
          <p:nvSpPr>
            <p:cNvPr id="7" name="TextBox 7"/>
            <p:cNvSpPr txBox="1"/>
            <p:nvPr/>
          </p:nvSpPr>
          <p:spPr>
            <a:xfrm>
              <a:off x="21577018" y="-11336393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 dirty="0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 dirty="0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8" name="Freeform 8"/>
            <p:cNvSpPr/>
            <p:nvPr/>
          </p:nvSpPr>
          <p:spPr>
            <a:xfrm flipH="1" flipV="1">
              <a:off x="20704302" y="-11266652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F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65559" y="1219200"/>
            <a:ext cx="6914234" cy="1250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99"/>
              </a:lnSpc>
            </a:pPr>
            <a:r>
              <a:rPr lang="en-US" sz="9499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Conclusion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5559" y="3265995"/>
            <a:ext cx="9645241" cy="5556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3600" spc="-55" dirty="0">
                <a:solidFill>
                  <a:srgbClr val="450A4A"/>
                </a:solidFill>
                <a:latin typeface="Tex Gyre Bonum"/>
                <a:ea typeface="Tex Gyre Bonum"/>
                <a:cs typeface="Tex Gyre Bonum"/>
                <a:sym typeface="Tex Gyre Bonum"/>
              </a:rPr>
              <a:t>By aligning resources with demand, improving test turnaround times, and strategically engaging patients, the organization can enhance service quality, increase patient retention, and maximize revenue growth.</a:t>
            </a:r>
          </a:p>
          <a:p>
            <a:pPr algn="l">
              <a:lnSpc>
                <a:spcPct val="150000"/>
              </a:lnSpc>
            </a:pPr>
            <a:endParaRPr lang="en-US" sz="2799" spc="-55" dirty="0">
              <a:solidFill>
                <a:srgbClr val="450A4A"/>
              </a:solidFill>
              <a:latin typeface="Tex Gyre Bonum"/>
              <a:ea typeface="Tex Gyre Bonum"/>
              <a:cs typeface="Tex Gyre Bonum"/>
              <a:sym typeface="Tex Gyre Bonum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565559" y="8945285"/>
            <a:ext cx="2124297" cy="626030"/>
            <a:chOff x="0" y="0"/>
            <a:chExt cx="2832397" cy="834707"/>
          </a:xfrm>
        </p:grpSpPr>
        <p:sp>
          <p:nvSpPr>
            <p:cNvPr id="7" name="TextBox 7"/>
            <p:cNvSpPr txBox="1"/>
            <p:nvPr/>
          </p:nvSpPr>
          <p:spPr>
            <a:xfrm>
              <a:off x="872716" y="38100"/>
              <a:ext cx="1959681" cy="7966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AHD</a:t>
              </a:r>
            </a:p>
            <a:p>
              <a:pPr algn="l">
                <a:lnSpc>
                  <a:spcPts val="2262"/>
                </a:lnSpc>
              </a:pPr>
              <a:r>
                <a:rPr lang="en-US" sz="2262" spc="-45">
                  <a:solidFill>
                    <a:srgbClr val="000000"/>
                  </a:solidFill>
                  <a:latin typeface="Tex Gyre Bonum"/>
                  <a:ea typeface="Tex Gyre Bonum"/>
                  <a:cs typeface="Tex Gyre Bonum"/>
                  <a:sym typeface="Tex Gyre Bonum"/>
                </a:rPr>
                <a:t>Consult</a:t>
              </a:r>
            </a:p>
          </p:txBody>
        </p:sp>
        <p:sp>
          <p:nvSpPr>
            <p:cNvPr id="8" name="Freeform 8"/>
            <p:cNvSpPr/>
            <p:nvPr/>
          </p:nvSpPr>
          <p:spPr>
            <a:xfrm flipH="1" flipV="1">
              <a:off x="0" y="107841"/>
              <a:ext cx="669563" cy="669563"/>
            </a:xfrm>
            <a:custGeom>
              <a:avLst/>
              <a:gdLst/>
              <a:ahLst/>
              <a:cxnLst/>
              <a:rect l="l" t="t" r="r" b="b"/>
              <a:pathLst>
                <a:path w="669563" h="669563">
                  <a:moveTo>
                    <a:pt x="669563" y="669563"/>
                  </a:moveTo>
                  <a:lnTo>
                    <a:pt x="0" y="669563"/>
                  </a:lnTo>
                  <a:lnTo>
                    <a:pt x="0" y="0"/>
                  </a:lnTo>
                  <a:lnTo>
                    <a:pt x="669563" y="0"/>
                  </a:lnTo>
                  <a:lnTo>
                    <a:pt x="669563" y="669563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2" name="Group 2"/>
          <p:cNvGrpSpPr/>
          <p:nvPr/>
        </p:nvGrpSpPr>
        <p:grpSpPr>
          <a:xfrm>
            <a:off x="9601200" y="1866899"/>
            <a:ext cx="10134600" cy="6994101"/>
            <a:chOff x="0" y="0"/>
            <a:chExt cx="2036069" cy="1249412"/>
          </a:xfrm>
        </p:grpSpPr>
        <p:sp>
          <p:nvSpPr>
            <p:cNvPr id="13" name="Freeform 3"/>
            <p:cNvSpPr/>
            <p:nvPr/>
          </p:nvSpPr>
          <p:spPr>
            <a:xfrm>
              <a:off x="0" y="0"/>
              <a:ext cx="2036069" cy="1249412"/>
            </a:xfrm>
            <a:custGeom>
              <a:avLst/>
              <a:gdLst/>
              <a:ahLst/>
              <a:cxnLst/>
              <a:rect l="l" t="t" r="r" b="b"/>
              <a:pathLst>
                <a:path w="2036069" h="1249412">
                  <a:moveTo>
                    <a:pt x="20618" y="0"/>
                  </a:moveTo>
                  <a:lnTo>
                    <a:pt x="2015451" y="0"/>
                  </a:lnTo>
                  <a:cubicBezTo>
                    <a:pt x="2026838" y="0"/>
                    <a:pt x="2036069" y="9231"/>
                    <a:pt x="2036069" y="20618"/>
                  </a:cubicBezTo>
                  <a:lnTo>
                    <a:pt x="2036069" y="1228794"/>
                  </a:lnTo>
                  <a:cubicBezTo>
                    <a:pt x="2036069" y="1240181"/>
                    <a:pt x="2026838" y="1249412"/>
                    <a:pt x="2015451" y="1249412"/>
                  </a:cubicBezTo>
                  <a:lnTo>
                    <a:pt x="20618" y="1249412"/>
                  </a:lnTo>
                  <a:cubicBezTo>
                    <a:pt x="9231" y="1249412"/>
                    <a:pt x="0" y="1240181"/>
                    <a:pt x="0" y="1228794"/>
                  </a:cubicBezTo>
                  <a:lnTo>
                    <a:pt x="0" y="20618"/>
                  </a:lnTo>
                  <a:cubicBezTo>
                    <a:pt x="0" y="9231"/>
                    <a:pt x="9231" y="0"/>
                    <a:pt x="20618" y="0"/>
                  </a:cubicBezTo>
                  <a:close/>
                </a:path>
              </a:pathLst>
            </a:custGeom>
            <a:blipFill>
              <a:blip r:embed="rId4"/>
              <a:stretch>
                <a:fillRect t="-4184" b="-4184"/>
              </a:stretch>
            </a:blipFill>
          </p:spPr>
        </p:sp>
      </p:grpSp>
    </p:spTree>
    <p:extLst>
      <p:ext uri="{BB962C8B-B14F-4D97-AF65-F5344CB8AC3E}">
        <p14:creationId xmlns:p14="http://schemas.microsoft.com/office/powerpoint/2010/main" val="213848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</TotalTime>
  <Words>410</Words>
  <Application>Microsoft Office PowerPoint</Application>
  <PresentationFormat>Custom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Tex Gyre Bonum Bold</vt:lpstr>
      <vt:lpstr>Tex Gyre Bonum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Analysis Presentation</dc:title>
  <cp:lastModifiedBy>arafik</cp:lastModifiedBy>
  <cp:revision>8</cp:revision>
  <dcterms:created xsi:type="dcterms:W3CDTF">2006-08-16T00:00:00Z</dcterms:created>
  <dcterms:modified xsi:type="dcterms:W3CDTF">2025-07-11T07:47:25Z</dcterms:modified>
  <dc:identifier>DAGsrrNCB5M</dc:identifier>
</cp:coreProperties>
</file>

<file path=docProps/thumbnail.jpeg>
</file>